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75" r:id="rId6"/>
    <p:sldId id="262" r:id="rId7"/>
    <p:sldId id="277" r:id="rId8"/>
    <p:sldId id="261" r:id="rId9"/>
    <p:sldId id="280" r:id="rId10"/>
    <p:sldId id="278" r:id="rId11"/>
    <p:sldId id="281" r:id="rId12"/>
    <p:sldId id="279" r:id="rId13"/>
    <p:sldId id="267" r:id="rId14"/>
    <p:sldId id="263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1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00A98-AD07-4B88-A1F2-13E4FBA2B9C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59775-1BA5-4219-84BD-92B6C6979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9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59775-1BA5-4219-84BD-92B6C6979D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3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Fluency:  Knowing how a number can be composed and decomposed and using that information to be flexible and efficient with solving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59775-1BA5-4219-84BD-92B6C6979D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86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Mathematical tools</a:t>
            </a:r>
          </a:p>
          <a:p>
            <a:r>
              <a:rPr lang="en-US" dirty="0" smtClean="0"/>
              <a:t>Ten frames</a:t>
            </a:r>
          </a:p>
          <a:p>
            <a:r>
              <a:rPr lang="en-US" dirty="0" smtClean="0"/>
              <a:t>Base 10 blocks</a:t>
            </a:r>
          </a:p>
          <a:p>
            <a:r>
              <a:rPr lang="en-US" dirty="0" smtClean="0"/>
              <a:t>99</a:t>
            </a:r>
            <a:r>
              <a:rPr lang="en-US" baseline="0" dirty="0" smtClean="0"/>
              <a:t> chart</a:t>
            </a:r>
          </a:p>
          <a:p>
            <a:r>
              <a:rPr lang="en-US" baseline="0" dirty="0" smtClean="0"/>
              <a:t>120 chart</a:t>
            </a:r>
          </a:p>
          <a:p>
            <a:r>
              <a:rPr lang="en-US" baseline="0" dirty="0" smtClean="0"/>
              <a:t>Number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D69E1-C78F-4E58-A2C3-91CE6C3D313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4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7481-85A7-4439-886D-62CA319FF1EA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9F2-D9AB-4F72-933C-EC7EDA35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7481-85A7-4439-886D-62CA319FF1EA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9F2-D9AB-4F72-933C-EC7EDA35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7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7481-85A7-4439-886D-62CA319FF1EA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9F2-D9AB-4F72-933C-EC7EDA35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0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7481-85A7-4439-886D-62CA319FF1EA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9F2-D9AB-4F72-933C-EC7EDA35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8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7481-85A7-4439-886D-62CA319FF1EA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9F2-D9AB-4F72-933C-EC7EDA35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7481-85A7-4439-886D-62CA319FF1EA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9F2-D9AB-4F72-933C-EC7EDA35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7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7481-85A7-4439-886D-62CA319FF1EA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9F2-D9AB-4F72-933C-EC7EDA35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0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7481-85A7-4439-886D-62CA319FF1EA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9F2-D9AB-4F72-933C-EC7EDA35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1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7481-85A7-4439-886D-62CA319FF1EA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9F2-D9AB-4F72-933C-EC7EDA35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8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7481-85A7-4439-886D-62CA319FF1EA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9F2-D9AB-4F72-933C-EC7EDA35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7481-85A7-4439-886D-62CA319FF1EA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9F2-D9AB-4F72-933C-EC7EDA35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0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57481-85A7-4439-886D-62CA319FF1EA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9C9F2-D9AB-4F72-933C-EC7EDA351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"/>
            <a:ext cx="9144000" cy="6471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85800"/>
            <a:ext cx="678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Math Matters</a:t>
            </a:r>
          </a:p>
          <a:p>
            <a:pPr algn="ctr"/>
            <a:r>
              <a:rPr lang="en-US" sz="6600" dirty="0" smtClean="0">
                <a:solidFill>
                  <a:schemeClr val="bg1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2</a:t>
            </a:r>
            <a:r>
              <a:rPr lang="en-US" sz="6600" baseline="30000" dirty="0" smtClean="0">
                <a:solidFill>
                  <a:schemeClr val="bg1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nd</a:t>
            </a:r>
            <a:r>
              <a:rPr lang="en-US" sz="6600" dirty="0" smtClean="0">
                <a:solidFill>
                  <a:schemeClr val="bg1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 and 3</a:t>
            </a:r>
            <a:r>
              <a:rPr lang="en-US" sz="6600" baseline="30000" dirty="0" smtClean="0">
                <a:solidFill>
                  <a:schemeClr val="bg1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rd</a:t>
            </a:r>
            <a:r>
              <a:rPr lang="en-US" sz="6600" dirty="0" smtClean="0">
                <a:solidFill>
                  <a:schemeClr val="bg1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 grades</a:t>
            </a:r>
            <a:endParaRPr lang="en-US" sz="6600" dirty="0">
              <a:solidFill>
                <a:schemeClr val="bg1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4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914400"/>
            <a:ext cx="394750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57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36 + 29 = ?</a:t>
            </a:r>
            <a:endParaRPr lang="en-US" sz="2400" dirty="0">
              <a:solidFill>
                <a:prstClr val="black"/>
              </a:solidFill>
              <a:latin typeface="LD Elementary" panose="000004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43200" y="1676400"/>
            <a:ext cx="304800" cy="304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819400" y="1981200"/>
            <a:ext cx="152400" cy="381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48000" y="2266950"/>
            <a:ext cx="1143000" cy="9525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1000" y="2514600"/>
            <a:ext cx="2133600" cy="762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2508" y="4953000"/>
            <a:ext cx="835429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5581" y="5070764"/>
            <a:ext cx="73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36</a:t>
            </a:r>
            <a:endParaRPr lang="en-US" sz="2800" dirty="0">
              <a:solidFill>
                <a:prstClr val="black"/>
              </a:solidFill>
              <a:latin typeface="LD Elementary" panose="000004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9600" y="4724400"/>
            <a:ext cx="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69127" y="4655128"/>
            <a:ext cx="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87091" y="4655128"/>
            <a:ext cx="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43544" y="5074861"/>
            <a:ext cx="73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LD Elementary" panose="00000400000000000000" pitchFamily="2" charset="0"/>
              </a:rPr>
              <a:t>4</a:t>
            </a:r>
            <a:r>
              <a:rPr lang="en-US" sz="28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6</a:t>
            </a:r>
            <a:endParaRPr lang="en-US" sz="2800" dirty="0">
              <a:solidFill>
                <a:prstClr val="black"/>
              </a:solidFill>
              <a:latin typeface="LD Elementary" panose="000004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5362" y="5095221"/>
            <a:ext cx="73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LD Elementary" panose="00000400000000000000" pitchFamily="2" charset="0"/>
              </a:rPr>
              <a:t>5</a:t>
            </a:r>
            <a:r>
              <a:rPr lang="en-US" sz="28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6</a:t>
            </a:r>
            <a:endParaRPr lang="en-US" sz="2800" dirty="0">
              <a:solidFill>
                <a:prstClr val="black"/>
              </a:solidFill>
              <a:latin typeface="LD Elementary" panose="000004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5067512"/>
            <a:ext cx="73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6</a:t>
            </a:r>
            <a:r>
              <a:rPr lang="en-US" sz="2800" dirty="0">
                <a:solidFill>
                  <a:prstClr val="black"/>
                </a:solidFill>
                <a:latin typeface="LD Elementary" panose="00000400000000000000" pitchFamily="2" charset="0"/>
              </a:rPr>
              <a:t>5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867400" y="4638021"/>
            <a:ext cx="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>
            <a:off x="609600" y="4353578"/>
            <a:ext cx="1696658" cy="370821"/>
          </a:xfrm>
          <a:prstGeom prst="arc">
            <a:avLst>
              <a:gd name="adj1" fmla="val 1066871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>
            <a:off x="2410690" y="4353579"/>
            <a:ext cx="1696658" cy="370821"/>
          </a:xfrm>
          <a:prstGeom prst="arc">
            <a:avLst>
              <a:gd name="adj1" fmla="val 1066871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2727" y="3733800"/>
            <a:ext cx="113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+ 10</a:t>
            </a:r>
            <a:endParaRPr lang="en-US" sz="3600" dirty="0">
              <a:solidFill>
                <a:prstClr val="black"/>
              </a:solidFill>
              <a:latin typeface="LD Elementary" panose="000004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11580" y="3707248"/>
            <a:ext cx="113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+ 10</a:t>
            </a:r>
            <a:endParaRPr lang="en-US" sz="3600" dirty="0">
              <a:solidFill>
                <a:prstClr val="black"/>
              </a:solidFill>
              <a:latin typeface="LD Elementary" panose="000004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6309" y="3933855"/>
            <a:ext cx="178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+1+1+1+1+1+1+1+1+1</a:t>
            </a:r>
            <a:endParaRPr lang="en-US" sz="2000" dirty="0">
              <a:solidFill>
                <a:prstClr val="black"/>
              </a:solidFill>
              <a:latin typeface="LD Elementary" panose="00000400000000000000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334003" y="457200"/>
            <a:ext cx="76197" cy="2057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05425" y="457200"/>
            <a:ext cx="76197" cy="2057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40489" y="458066"/>
            <a:ext cx="76197" cy="2057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29400" y="533400"/>
            <a:ext cx="76197" cy="20574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81800" y="505691"/>
            <a:ext cx="76197" cy="20574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024"/>
          <p:cNvSpPr/>
          <p:nvPr/>
        </p:nvSpPr>
        <p:spPr>
          <a:xfrm>
            <a:off x="5562600" y="458066"/>
            <a:ext cx="152400" cy="2299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55672" y="799417"/>
            <a:ext cx="152400" cy="2299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76454" y="1447117"/>
            <a:ext cx="152400" cy="2299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62600" y="1102168"/>
            <a:ext cx="152400" cy="2299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62600" y="1806104"/>
            <a:ext cx="152400" cy="2299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74327" y="495483"/>
            <a:ext cx="152400" cy="2299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10400" y="610466"/>
            <a:ext cx="152400" cy="2299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15200" y="610466"/>
            <a:ext cx="152400" cy="2299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10400" y="1304425"/>
            <a:ext cx="152400" cy="2299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10400" y="1658716"/>
            <a:ext cx="152400" cy="2299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31182" y="2005494"/>
            <a:ext cx="152400" cy="2299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308273" y="985405"/>
            <a:ext cx="152400" cy="2299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315200" y="1324524"/>
            <a:ext cx="152400" cy="2299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349836" y="1658716"/>
            <a:ext cx="152400" cy="2299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010400" y="985405"/>
            <a:ext cx="152400" cy="2299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19390"/>
            <a:ext cx="890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Use the open number line to solve the following problems:</a:t>
            </a:r>
            <a:endParaRPr lang="en-US" sz="2800" dirty="0">
              <a:latin typeface="HelloIHeartYou" panose="02000603000000000000" pitchFamily="2" charset="0"/>
              <a:ea typeface="HelloIHeartYou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99" y="1143000"/>
            <a:ext cx="1676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37+19</a:t>
            </a:r>
            <a:endParaRPr lang="en-US" sz="4400" dirty="0">
              <a:latin typeface="HelloIHeartYou" panose="02000603000000000000" pitchFamily="2" charset="0"/>
              <a:ea typeface="HelloIHeartYou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8" y="2190750"/>
            <a:ext cx="1828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42+23</a:t>
            </a:r>
            <a:endParaRPr lang="en-US" sz="4400" dirty="0">
              <a:latin typeface="HelloIHeartYou" panose="02000603000000000000" pitchFamily="2" charset="0"/>
              <a:ea typeface="HelloIHeartYou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9" y="3267075"/>
            <a:ext cx="1676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23+17</a:t>
            </a:r>
            <a:endParaRPr lang="en-US" sz="4400" dirty="0">
              <a:latin typeface="HelloIHeartYou" panose="02000603000000000000" pitchFamily="2" charset="0"/>
              <a:ea typeface="HelloIHeartYou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99" y="4343400"/>
            <a:ext cx="1676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68+25</a:t>
            </a:r>
            <a:endParaRPr lang="en-US" sz="4400" dirty="0">
              <a:latin typeface="HelloIHeartYou" panose="02000603000000000000" pitchFamily="2" charset="0"/>
              <a:ea typeface="HelloIHeartYou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" y="5334000"/>
            <a:ext cx="1981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loIHeartYou" panose="02000603000000000000" pitchFamily="2" charset="0"/>
                <a:ea typeface="HelloIHeartYou" panose="02000603000000000000" pitchFamily="2" charset="0"/>
              </a:rPr>
              <a:t>36+48</a:t>
            </a:r>
            <a:endParaRPr lang="en-US" sz="4400" dirty="0">
              <a:latin typeface="HelloIHeartYou" panose="02000603000000000000" pitchFamily="2" charset="0"/>
              <a:ea typeface="HelloIHeartYou" panose="02000603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2200" y="1527720"/>
            <a:ext cx="61722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62200" y="2598240"/>
            <a:ext cx="61722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62200" y="3617415"/>
            <a:ext cx="61722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4728120"/>
            <a:ext cx="61722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62200" y="5774827"/>
            <a:ext cx="61722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29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534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Focus on the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Commutative </a:t>
            </a:r>
            <a:r>
              <a:rPr lang="en-US" sz="2800" dirty="0">
                <a:solidFill>
                  <a:prstClr val="black"/>
                </a:solidFill>
                <a:latin typeface="LD Elementary" panose="00000400000000000000" pitchFamily="2" charset="0"/>
              </a:rPr>
              <a:t>property </a:t>
            </a:r>
            <a:endParaRPr lang="en-US" sz="2800" dirty="0" smtClean="0">
              <a:solidFill>
                <a:prstClr val="black"/>
              </a:solidFill>
              <a:latin typeface="LD Elementary" panose="00000400000000000000" pitchFamily="2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If 6 + 4=10, </a:t>
            </a:r>
            <a:r>
              <a:rPr lang="en-US" sz="2400" dirty="0">
                <a:solidFill>
                  <a:prstClr val="black"/>
                </a:solidFill>
                <a:latin typeface="LD Elementary" panose="00000400000000000000" pitchFamily="2" charset="0"/>
              </a:rPr>
              <a:t>then </a:t>
            </a:r>
            <a:r>
              <a:rPr lang="en-US" sz="24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4 + 6 = 10 </a:t>
            </a:r>
            <a:r>
              <a:rPr lang="en-US" sz="2400" dirty="0">
                <a:solidFill>
                  <a:prstClr val="black"/>
                </a:solidFill>
                <a:latin typeface="LD Elementary" panose="00000400000000000000" pitchFamily="2" charset="0"/>
              </a:rPr>
              <a:t>– the order of the numbers does not </a:t>
            </a:r>
            <a:r>
              <a:rPr lang="en-US" sz="24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matter.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Associative </a:t>
            </a:r>
            <a:r>
              <a:rPr lang="en-US" sz="2800" dirty="0">
                <a:solidFill>
                  <a:prstClr val="black"/>
                </a:solidFill>
                <a:latin typeface="LD Elementary" panose="00000400000000000000" pitchFamily="2" charset="0"/>
              </a:rPr>
              <a:t>property </a:t>
            </a:r>
            <a:endParaRPr lang="en-US" sz="2800" dirty="0" smtClean="0">
              <a:solidFill>
                <a:prstClr val="black"/>
              </a:solidFill>
              <a:latin typeface="LD Elementary" panose="00000400000000000000" pitchFamily="2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If 2 + 6 + 4 = 12, 2 + 10 = 12 – the sum of the addends stays the same regardless of the grouping of the addends.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Distributive </a:t>
            </a:r>
            <a:r>
              <a:rPr lang="en-US" sz="2800" dirty="0">
                <a:solidFill>
                  <a:prstClr val="black"/>
                </a:solidFill>
                <a:latin typeface="LD Elementary" panose="00000400000000000000" pitchFamily="2" charset="0"/>
              </a:rPr>
              <a:t>property </a:t>
            </a:r>
            <a:endParaRPr lang="en-US" sz="2800" dirty="0" smtClean="0">
              <a:solidFill>
                <a:prstClr val="black"/>
              </a:solidFill>
              <a:latin typeface="LD Elementary" panose="00000400000000000000" pitchFamily="2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If 8 + 5 = 13; 8 + 2 = 10 AND 10 + 3 = 13.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Zero </a:t>
            </a:r>
            <a:r>
              <a:rPr lang="en-US" sz="2800" dirty="0">
                <a:solidFill>
                  <a:prstClr val="black"/>
                </a:solidFill>
                <a:latin typeface="LD Elementary" panose="00000400000000000000" pitchFamily="2" charset="0"/>
              </a:rPr>
              <a:t>property </a:t>
            </a:r>
            <a:endParaRPr lang="en-US" sz="2800" dirty="0" smtClean="0">
              <a:solidFill>
                <a:prstClr val="black"/>
              </a:solidFill>
              <a:latin typeface="LD Elementary" panose="000004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Addition and subtraction are </a:t>
            </a:r>
            <a:r>
              <a:rPr lang="en-US" sz="2800" dirty="0">
                <a:solidFill>
                  <a:prstClr val="black"/>
                </a:solidFill>
                <a:latin typeface="LD Elementary" panose="00000400000000000000" pitchFamily="2" charset="0"/>
              </a:rPr>
              <a:t>inverse operations </a:t>
            </a:r>
            <a:r>
              <a:rPr lang="en-US" sz="2400" dirty="0">
                <a:solidFill>
                  <a:prstClr val="black"/>
                </a:solidFill>
                <a:latin typeface="LD Elementary" panose="00000400000000000000" pitchFamily="2" charset="0"/>
              </a:rPr>
              <a:t>(fact families)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LD Elementary" panose="000004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83150"/>
            <a:ext cx="152400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2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4800600" cy="680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701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16"/>
            <a:ext cx="8853488" cy="277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42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4508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http://www.arcademics.com/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70870"/>
            <a:ext cx="90868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72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78838"/>
            <a:ext cx="1524000" cy="1972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7" y="0"/>
            <a:ext cx="82226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loDoodlePrint" panose="02000603000000000000" pitchFamily="2" charset="0"/>
                <a:ea typeface="HelloDoodlePrint" panose="02000603000000000000" pitchFamily="2" charset="0"/>
              </a:rPr>
              <a:t>“The teaching of mathematics has been viewed as a discrete set of rules and procedures to be implemented with speed and accuracy but without necessarily understanding the mathematical logic.  </a:t>
            </a:r>
          </a:p>
          <a:p>
            <a:endParaRPr lang="en-US" sz="2400" dirty="0">
              <a:latin typeface="HelloDoodlePrint" panose="02000603000000000000" pitchFamily="2" charset="0"/>
              <a:ea typeface="HelloDoodlePrint" panose="02000603000000000000" pitchFamily="2" charset="0"/>
            </a:endParaRPr>
          </a:p>
          <a:p>
            <a:r>
              <a:rPr lang="en-US" sz="2400" dirty="0" smtClean="0">
                <a:latin typeface="HelloDoodlePrint" panose="02000603000000000000" pitchFamily="2" charset="0"/>
                <a:ea typeface="HelloDoodlePrint" panose="02000603000000000000" pitchFamily="2" charset="0"/>
              </a:rPr>
              <a:t>For some people, learning mathematics as procedures has been successful; but for the majority of our nation, knowledge of mathematical rules has not allowed them to use math confidently in their daily lives.  </a:t>
            </a:r>
          </a:p>
          <a:p>
            <a:endParaRPr lang="en-US" sz="2400" dirty="0">
              <a:latin typeface="HelloDoodlePrint" panose="02000603000000000000" pitchFamily="2" charset="0"/>
              <a:ea typeface="HelloDoodlePrint" panose="02000603000000000000" pitchFamily="2" charset="0"/>
            </a:endParaRPr>
          </a:p>
          <a:p>
            <a:r>
              <a:rPr lang="en-US" sz="2400" dirty="0" smtClean="0">
                <a:latin typeface="HelloDoodlePrint" panose="02000603000000000000" pitchFamily="2" charset="0"/>
                <a:ea typeface="HelloDoodlePrint" panose="02000603000000000000" pitchFamily="2" charset="0"/>
              </a:rPr>
              <a:t>With almost 2/3 of the nation’s adult population fearful of mathematics, they have simply said “NO” to mathematics and closed the doors to careers that require higher math.”  </a:t>
            </a:r>
          </a:p>
          <a:p>
            <a:r>
              <a:rPr lang="en-US" sz="2400" dirty="0" smtClean="0">
                <a:latin typeface="HelloDoodlePrint" panose="02000603000000000000" pitchFamily="2" charset="0"/>
                <a:ea typeface="HelloDoodlePrint" panose="02000603000000000000" pitchFamily="2" charset="0"/>
              </a:rPr>
              <a:t>						(Parrish, 2010)</a:t>
            </a:r>
            <a:endParaRPr lang="en-US" sz="2400" dirty="0">
              <a:latin typeface="HelloDoodlePrint" panose="02000603000000000000" pitchFamily="2" charset="0"/>
              <a:ea typeface="HelloDoodlePrin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4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825288"/>
              </p:ext>
            </p:extLst>
          </p:nvPr>
        </p:nvGraphicFramePr>
        <p:xfrm>
          <a:off x="152400" y="152400"/>
          <a:ext cx="8839200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038600"/>
                <a:gridCol w="4038600"/>
              </a:tblGrid>
              <a:tr h="152397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Unit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 2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nd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 Grade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3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rd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 Grade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Extending Base 10 Understanding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Numbers and Operations in Base Ten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Becoming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 Fluent with Addition and Subtraction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Operations and Algebraic Thinking: the Relationship Between Multiplication and Division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Understanding Measurement,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 Length, and Time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Operations and Algebraic Thinking: Patterns in Addition and Multiplication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Applying Base Ten Understanding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Geometry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Understanding Plane and Solid Figures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Representing and Comparing Fractions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Developing Multiplication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loDoodlePrint" panose="02000603000000000000" pitchFamily="2" charset="0"/>
                          <a:ea typeface="HelloDoodlePrint" panose="02000603000000000000" pitchFamily="2" charset="0"/>
                        </a:rPr>
                        <a:t>Measurement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loDoodlePrint" panose="02000603000000000000" pitchFamily="2" charset="0"/>
                        <a:ea typeface="HelloDoodlePrin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68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78838"/>
            <a:ext cx="1524000" cy="1972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7" y="0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loDoodlePrint" panose="02000603000000000000" pitchFamily="2" charset="0"/>
                <a:ea typeface="HelloDoodlePrint" panose="02000603000000000000" pitchFamily="2" charset="0"/>
              </a:rPr>
              <a:t>Accuracy:</a:t>
            </a:r>
            <a:r>
              <a:rPr lang="en-US" sz="3200" dirty="0" smtClean="0">
                <a:latin typeface="HelloDoodlePrint" panose="02000603000000000000" pitchFamily="2" charset="0"/>
                <a:ea typeface="HelloDoodlePrint" panose="02000603000000000000" pitchFamily="2" charset="0"/>
              </a:rPr>
              <a:t>  The ability to produce an accurate answer.</a:t>
            </a:r>
          </a:p>
          <a:p>
            <a:endParaRPr lang="en-US" sz="3200" dirty="0">
              <a:latin typeface="HelloDoodlePrint" panose="02000603000000000000" pitchFamily="2" charset="0"/>
              <a:ea typeface="HelloDoodlePrint" panose="02000603000000000000" pitchFamily="2" charset="0"/>
            </a:endParaRPr>
          </a:p>
          <a:p>
            <a:r>
              <a:rPr lang="en-US" sz="3200" b="1" dirty="0" smtClean="0">
                <a:latin typeface="HelloDoodlePrint" panose="02000603000000000000" pitchFamily="2" charset="0"/>
                <a:ea typeface="HelloDoodlePrint" panose="02000603000000000000" pitchFamily="2" charset="0"/>
              </a:rPr>
              <a:t>Efficiency:</a:t>
            </a:r>
            <a:r>
              <a:rPr lang="en-US" sz="3200" dirty="0" smtClean="0">
                <a:latin typeface="HelloDoodlePrint" panose="02000603000000000000" pitchFamily="2" charset="0"/>
                <a:ea typeface="HelloDoodlePrint" panose="02000603000000000000" pitchFamily="2" charset="0"/>
              </a:rPr>
              <a:t>  The ability to choose an appropriate, expedient strategy for a specific computation problem.</a:t>
            </a:r>
          </a:p>
          <a:p>
            <a:endParaRPr lang="en-US" sz="3200" dirty="0">
              <a:latin typeface="HelloDoodlePrint" panose="02000603000000000000" pitchFamily="2" charset="0"/>
              <a:ea typeface="HelloDoodlePrint" panose="02000603000000000000" pitchFamily="2" charset="0"/>
            </a:endParaRPr>
          </a:p>
          <a:p>
            <a:r>
              <a:rPr lang="en-US" sz="3200" b="1" dirty="0" smtClean="0">
                <a:latin typeface="HelloDoodlePrint" panose="02000603000000000000" pitchFamily="2" charset="0"/>
                <a:ea typeface="HelloDoodlePrint" panose="02000603000000000000" pitchFamily="2" charset="0"/>
              </a:rPr>
              <a:t>Flexibility:</a:t>
            </a:r>
            <a:r>
              <a:rPr lang="en-US" sz="3200" dirty="0" smtClean="0">
                <a:latin typeface="HelloDoodlePrint" panose="02000603000000000000" pitchFamily="2" charset="0"/>
                <a:ea typeface="HelloDoodlePrint" panose="02000603000000000000" pitchFamily="2" charset="0"/>
              </a:rPr>
              <a:t>  The ability to use number relationships with ease in computation.</a:t>
            </a:r>
            <a:endParaRPr lang="en-US" sz="3200" dirty="0">
              <a:latin typeface="HelloDoodlePrint" panose="02000603000000000000" pitchFamily="2" charset="0"/>
              <a:ea typeface="HelloDoodlePrin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45" y="3390900"/>
            <a:ext cx="2480219" cy="321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2" y="3373952"/>
            <a:ext cx="4927382" cy="313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245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Ten Frames: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23455" y="838200"/>
            <a:ext cx="2725882" cy="1066800"/>
            <a:chOff x="838200" y="1295400"/>
            <a:chExt cx="2725882" cy="1066800"/>
          </a:xfrm>
        </p:grpSpPr>
        <p:grpSp>
          <p:nvGrpSpPr>
            <p:cNvPr id="3" name="Group 2"/>
            <p:cNvGrpSpPr/>
            <p:nvPr/>
          </p:nvGrpSpPr>
          <p:grpSpPr>
            <a:xfrm>
              <a:off x="3030682" y="1295400"/>
              <a:ext cx="533400" cy="1066800"/>
              <a:chOff x="685800" y="1143000"/>
              <a:chExt cx="533400" cy="10668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685800" y="11430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85800" y="16764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38200" y="1295400"/>
              <a:ext cx="1087582" cy="1066800"/>
              <a:chOff x="838200" y="1295400"/>
              <a:chExt cx="1087582" cy="10668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92382" y="1295400"/>
                <a:ext cx="533400" cy="1066800"/>
                <a:chOff x="685800" y="1143000"/>
                <a:chExt cx="533400" cy="106680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685800" y="11430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685800" y="16764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838200" y="1295400"/>
                <a:ext cx="533400" cy="1066800"/>
                <a:chOff x="685800" y="1143000"/>
                <a:chExt cx="533400" cy="106680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685800" y="11430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85800" y="16764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1943100" y="1295400"/>
              <a:ext cx="1087582" cy="1066800"/>
              <a:chOff x="838200" y="1295400"/>
              <a:chExt cx="1087582" cy="10668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392382" y="1295400"/>
                <a:ext cx="533400" cy="1066800"/>
                <a:chOff x="685800" y="1143000"/>
                <a:chExt cx="533400" cy="106680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685800" y="11430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85800" y="16764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838200" y="1295400"/>
                <a:ext cx="533400" cy="1066800"/>
                <a:chOff x="685800" y="1143000"/>
                <a:chExt cx="533400" cy="106680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685800" y="11430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85800" y="16764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41" name="Oval 40"/>
          <p:cNvSpPr/>
          <p:nvPr/>
        </p:nvSpPr>
        <p:spPr>
          <a:xfrm>
            <a:off x="1236518" y="876300"/>
            <a:ext cx="415637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341418" y="910936"/>
            <a:ext cx="415637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787236" y="890155"/>
            <a:ext cx="415637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82336" y="890155"/>
            <a:ext cx="415637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874818" y="894040"/>
            <a:ext cx="415637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82336" y="1447800"/>
            <a:ext cx="415637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AutoShape 2" descr="data:image/jpeg;base64,/9j/4AAQSkZJRgABAQAAAQABAAD/2wCEAAkGBxQTEhUTEhQWFhUWGB4aGBgVGB0fHxwfGiIeHB4dHR4dHCggHSAlHyAYITIiJSorLi4uICAzODMsOCgtMCsBCgoKDA0NGg8PDisZExkwLysrKysrKysrKysrNSsrKysrKysrKysrKysrKysrKysrKysrKysrKysrKysrKysrK//AABEIALMBGQMBIgACEQEDEQH/xAAbAAACAwEBAQAAAAAAAAAAAAAAAwIEBQYBB//EAEIQAAICAQMCBAIFCgUCBgMAAAECAxEABBIhEzEFIkFRMmEUIzNCcTVDUlNjcnOBkcFiobGy0zSDJIKSk/DxBhXD/8QAFQEBAQAAAAAAAAAAAAAAAAAAAAH/xAAVEQEBAAAAAAAAAAAAAAAAAAAAAf/aAAwDAQACEQMRAD8A+44YYYBhhhgGGGGAYYYYBhhhgGGGGAYYYYBhhhgGYOt/66H9z+0mb2YOt/6+H9z+0mWDewwwyAwwwwDDDDAMMMMAwwwwDDDDAMMMMAwwwwDDDDAMMM8LD3wPcMjvHuMN49xgSzmfFdNrPpokhP1IRLUk0zgar9oABbQ7vKd3k5GzOk3j3GG8e4wMHT67XM0ZMCqh371atw5fYdwkIHASxTXv9KrKfhs/iIBLRISVnch/L51EQgjWpn6asTISfN8P3bzqt49xhvHuMDl4tR4g/wBE6sSx21z9P0otX53yArtYrUncjirM9fptV/8Asklj3mAQgEbyEJqa7HUq9xh/Nk9vMApB6XePcYbx7jA5uPX+IbdPcCW0lTeUCk3KLA652HYZGvdJ8AFefykkmvZtKGRQpfdMYxVCyQpubihtBNPvN8JWdJvHuMN49xgSwyO8e4w3j3GBLDI7x7jDePcYEswdb/18P7n9pM3swNd/18P7n9pMsG/hhhkBhhhgGRe6Nd64yWGBzf8A+P6TVLHRYoeopYai5iw2jq7CJRsDPZW7C8+SiAM7UeCazp6sLNIS0gMKmSQbqLEkssweNSWUERsi1FYQBirdrhgYnjullMEajqybWXqiF+nI4CkeVgybTv2MaYcAjnsaBfxCN9TsQOrFDFvO4rSadX/OKHBuZgg6dtG3m+sBHVYYHORz+IPGpKxxv/4e12WRZB1HPVqgCQK5FHlrFdHhhgGGGGAYYYYBhhhgGY04iSKeeSNX6Zkc+VbIQX3b5D1ObOZunMn1gVEZd7fE5H9RsP8ArgL8Q0EVxVFHzIPuL+i3ywhEDTvCIEtFBJ2pXm9OOQfx+fpVniDy3F5I/tB+cb2b9nloGW76cVn16h/4sDMmEMGnkmaFGCPJwFWz9YwAF/y4HJ7AE0C3U6SFm0zCJKZyfgXsY5DjdAZSjAxxkF5LuQ/pt+zyOveXqafyR/aH8436uT9ngewCBp5IegAY1VtxjG1g91tNc0QQcozyQafTGV4UYCRhwq+rsL5HYDnjnjgHNnfN+rj/APcb/iyp4Y0pj+zjI3v3kP6bfs8CWq8Pi6kX1UfxN9xf0T8shoW08sksaxJcTBTaDm/UcdrDD/yn0q5ap5upD5I/ib8436J/Z5aDS/q4+e/1h/4sDKhjij0yv0Ec7gtbVBJZ9oqx3sgZbl8Pi68Y6UddOT7i+8fyyPhDS9Ffq4z3/ON7n9nnsrzdePyR/ZyfnG94/wBngL8Ml08zzIsCgwuUNovNWLHHawf/ALsCrCYYdJp3aAPuWJfKgJtwACePeh+JHbvmyGlF/Vxc9/rD/wAWUvBGl+jQfVxn6pKuQ/oj9nge6vSRLIp6SECKQ0FXmjH78ZX0ep08rtGsCghA1lUrlUb07cOtE9yGr4ctyvL1k+rj+zk/ON7x/s8c5lANRxDivtD6dvzWBPwj7CH+Gn+0Zl67/r4f3P7SZqeEfYQ/w0/2jMrXflCH9z+0mWDoM50SRJBFLO81uASVll9izMQrUqgAkngD+gzoswNJGJNPCsmndwqqQbQDgV+sBogkEHuCQRzWQWn8PXqou6Wijk/Xy9wUA+/8zniaaJhJtaa4yVNzTDkAN6vzwRznsmrbrJ9TJ9m/rH7x/tMlv2iQrp5QXJZuY+TQF/aewH9MCpUUcMTytP59gtZZjy4HJp6Av/MgeoyyfD16oXdLWwn7eXuCB+n88rwIJIoN+nlPTCOhDIKYLV8Sj0JFH3yy2rbrD6mT4D6x+6/tMCtGIZFm6bT7oSyNcswpgobsX9ip/AjPHMEfRWWSUNNQX6+Xk8cfH8xjWAjjl2aeRd4Zm8yHkj5ycD5DjGwTFo47gkNBSOY+4Ao/aYERoF6pXdLQQGuvL3JI/T+QyrC0M2neaF5qCtRM0o5UX2L/AId8tLq267fUyfZr6x/pN+0xMiCLTypHp5FXYx7p+jXrJdAAAD0AAHAAwJypAjRRvJKHlvYOvLztFn7/AOH9RjI9Apldd0tBUI+vl7kvf3/kM8kQOY2fTSFk5U2nHY/rOeQpo+oB7gZ7Fq260n1MnwJ6x+8n7TAqSLG+nkljacFQ480svDJYPBf0YEfyON1f0eOWKF3mDzbgg603O0Wfv+2HiMhTTSqsEijY3rH62SftL5JJyxOod0dtNIWS9ptOL/7lHsDz2IBwEDSoHl3PNsRVb7aXj4iez2e2QgMUkHXheUjmiZpTyrbSCC5B5BHqDjtPqm60v1Mnwp6x/wCL9pnkzbIemsEiKAALKUOe5+sJPuTyT88DYwwwwDM1YGYeVq2zljyRYB5HHe/Y8ZpZhymFDckQcyT7AQqk2TQJvkgfKzQuqBwHmBkSBXbcRL3sn0cjk89qGRTw2USxuZPKrysRufkP8Iq9pA54I44ogAgpl08LiFliUAy1RVfu71Pb5jIwarTO6oNPyzul7Eq4xZPB7eljseDRwLSaZnCFW27J5Wbk8g9ZKNEXyytR9veiEaTRvEuljkcuwlfzEk8MsrAW3J2ghbPtkEWCMIGhU9SaRRSrx5373zQHtdAE9gSIQrBN9GkWFVBldSGRbBVJVINWO49D7HAuw+GSCRHMz0rSkpdqyuWK3fNrYHeuO3bEnRPJEBHIYzcwsE/e3qDQIumIP8uMXpdXpndE+j0XZ1UmNdtx8nzCx2v+hHBBxKyaeFFDwg7jMbVFNCMsxuzfbjgEe9cYGjDAyDTIzbmWwT70h9fX8fXIaDw6ZJVdptyCLYUNnncTus83VCyfTEpDDJ0JBCoDFjtKLYpWsED1B4r3yPh2s0sroghCs6FwGRewYr3Fg3tYiibAvAdpNKzxxlWoBZAQSwB3cDsR2Pr39sdBB05IEstthddzGyaMQsk+pzP0fQRYkMAZnEhFKn3LPNkV7X2BqyLGNihhd4ZBCoDQu+0ot8mIi6sX/PAn4b4TLHMkjzMyrpxEUtiCwIPUO7ktQqyb5/mYaXQvJp4NrlB9G2cMRyyptPtxR5q+fxxfh+u0s0ixLBTNEZQWRaoMUqwSCTRIqwRRBo4rRyQRQ6dWg3E6cP5EU/AgJ4u7PvVWQCRYwL82jcKkQfc408iB3vlvqxubaQ3fk0Qfnnnh/hcsbFnlZ16QSiSeQqCz6cFXa6smRr7DEgQMIp1hXY0DyAbVBIPTIHPF/wA6+eeaDVaWc7UhA3R7wWRR3CMV9wQJI74rnuaNBq+D/YQ/w0/2jMrXflCH9z+0mavhH2EP8NP9ozJ1/wCUIP3P7S5YV0Oc7F1+jF0d236ObrZ8Vx0F3c7yvUq/LdXWdFnN6KWFIohJJKrGIPQaSqA7CuL4NKOeOBkGhoRJcHVvqdF911d3H32+W/euLuuMV4f9I2jrbv8Ap13bun9oN274PUirry+3rkBFGzRyB5dhikazJJYox3YJsEc2O95KFoZVOySYkoWovKOASpu6ohgQR3GBXnOo6cXQDsv0VuEMY+s+q6YBfsSvV5oqPXmruwCSow5Jl+jncaUHd5bNAlQb9LI+ZGU9PJCiRI8kwbpK1BpTYrsK4J4alHJo8Y0JESsoklMZhLgiSS6tT2u+3pV4CYfpVsZQwj+jeazHXUpe23m/tL9O1E3Sz1cWqaNhp32fURmMlVK71JLCrDWy0tngcEc3fjzQSBkSSUsYmkALyi1HB78WCQCO4sWMidVp4lAlmlUrGrG3lqjtXg9ibZOByNw98C1rxL9cIyet9G8hXbe/z1W7y/FXfj3xLDUXrDLfSMY6V7ePJ5gNpJPPJ3AUe24dpSQxrIzl5dvSU+V5CTbNVAGzfHAxDT6eaOYRTSOUi3GpJKqRN69zRtSDgM8WOrp/o4J8kOywhF7m6gW2U2U2C2NDuLIILvE+rt1XQvrfRx09u299S7a3+X4q+Lj3xU+p08diSaVSqgm3krkqoo3RNsgoc+ZffJywJHJKzPNQSP4XkJ5ZwAApJPNcDA918cm3VszN0ygCK23ilJZhQsAkhab1QnscT/8AkA1hEo013Uew/V97ffQYj9ne70sjdRUw1jwyRTCOSViIQ/xyUVcEqQTwwNHtfY43X6zTQ7+pNKvTALeeX1oce/cXV1YvAdq+pum6V76irbtutx3DzcfDfz9uayCxzhdT1m3IX+q4A8vf09BYXnnyk/eoKmWKJ5nkeUIFSyHkP6XopJod/kLOSd4XWURySM0RAYF3ruR6mmFqw9RYI9MDewwwwDMqNWJb6lXCykqWYcH3AKmiOec1cxp9PK4HSbbt1G5juItQ1sOAd1ixRoc/LANY0g6QEKqOrdBx3IYn7vvZxyQkEEaaMEEkEFbBbuR5e59ffItG6rCJDbdcm7J4O8ryQOy0Mr6Tw/UiVWaS0EsjEdRj5WUBVorR825qPw3Q+QN0e9lswIxWSQqSw4O9u3l4yGo3o2nVYUUCRqCsAPs5PQLx65I6eVxGY22hZ3L+Yix1GsUBTWLFHjm+4yGk08kY0yzNucSvzuLcFJSBuYAmhQsj0wLkSsopdOigGxTAcnueF75U8PVmQEwIxVpKJYWNzNdeXi/8890Hh2oVkZ5jQkcsm4sCrDyiyAbDc12AJHoMUdJM6xmF9gVp93mIvcXC+UCmpqNkiq4u8B8xcNCohUAEgAOKraeK28DHwxstbdPGtChtYCgTZApeBfNYnTwOi6dJG3ONwLbi33Wq2IBY9rNCz6DtivCdBqkeMyyhkCOGXczG2csOSo3Uuxdx7U3HmsAeGKzRoTAjEbgCWFgEmwPLxeMmkk68Y6S/ZyCt47XH/hxOn0sriBkakUSbxvZd27cAKUe9HdYK1x3w1ejk2xxK5MvQdd5dgSbis7hbC+ee+BcijZaK6eNSBtG1gKF3Qpe181lTwhGMEBMCMeioBLC6Kix8PY+2WPCdHOkkrTS71YR7BZ4KqQ5oihZrt7XxlHTaKZ4tMY5CiDT01OQbZKFCiODtO7uK474FyZpDKimFSDHINpcUQTHY+H/LG7WWysCA7dthgOB2Hw9hzQxS6V6iieQ9T6O6tIvfd9WCwuz35F3i/C9BqENzShwIVVqJ5cKgJ2kUPMJG3d26lH4BgaHhH2EP8NP9ozI1/wCUIP3P7S5r+D/YQ/w0/wBozI1/5Rg/c/tLlhXRZzOi08bxxs8UzN0RHalgNvfgBgAbo7gAeF54FdNnLxyakJF0AxT6NfZK3VxRJst24NLz68lYLYdVZI1imCiKRfXdyY7O7duv13Xdm89gjjiUbIZhsjKLdml71y3v698ZA0tRlwep0Za4XcfMm2xYXcRViwLvsMh4ZJqCo6wNdJ9xIUch6S9vqUokAAfh2wKsWljkRGeLUEtpxEdrMBsIsgAOACb+IUTQ54FWJGUkRdKbZ0WShYavKOGDbga9bvK8s2pVY+irlBprIVY+W2mtu4jz2FFGl5+9ztuBpdilrM30c3tAvd5ewNC796H4YFd4I0BdYZgywmME2QFocUWr7q89+BnsMEbDe0MzGSFY2u6K12C7qHc8gXi9PLqjxMDs+jNvsJXU420RzZG++AOBwMJ21d1B8P0cFdwXbvBQgA8tZXqA3wPLx6kG6grIzxNFNsaJVIFg1bcWGB+XfI6iONEmdYZgzRFSWs8KtDgsQOALI70Lyxqmk8xW+p0U+AAkHcbrdxxz3B/A9jT0smrKT/SRS9BSKCgBumN44JLeff7AUO93gNn0cUm4vDOTIqBqLD4OVqn8tHniu59zhOEkMsTQzdNo41Kra8AvxYYGvT5iwch4jPrA0nQUlemu2wne0srzZO0yfFxajj9O1rXl+tMYYSdKLhdpItnut3lNC+aPyDdiCfEJFWGYrFKC0dEkX8K0OS3Yf3J7k4azQwymQvBOert38t9ztVP5fXtXc+5zyTrmGYzEgGBfLS8PtJk27edt7e5PO70rFaibXbzsU7PpCjzBPs+d3/l7G+/zHwgJzhJnljeKbbURpbU+UkjlWBqwOMdOUVZWWGRWlILsV7kUoJ54AAH+fvkfGHmH0g6cEy7Y9tBTz5qvdxRNA+tX+Il/4j/xPWrp2vSqrruew7C1HJJJDG6IADcwwwwDMKZoUO6Xdck/TFMwG5jS9jQ9Bm7mTHMfOvQeQCQkEGOrBBB8zg2DXp3GAibSxOIWUPRlrl3+7vB+97g5HT6nTOyookJZ2j+J6DINxB83HGS1U5XpBdNIo6t0DEOSGJ7SdyST/XLB+MSfQ33i6b6mxuAB56l8hVB/Ae2BUjWCMKr7wZJZFXzv33tx8WRWKGX6O6B6MrqQzOCCqSqR8XuDlnRalihvTSNUjnkxd97ftO4xEj9NtOkeldFWRqVeiBzHJ2Akr3OAaXV6WRkRd9yF1W2ccx8sD5uDXpiUk08Kosm8GRpitM/5sszfe77QTXrRzUE5u/oslglu8Pc8E/ad6JF5U0MpaMBtK7U8hFmE1bOp7yexYfgTgeCCF+hIocKxY0XexStYI3cEEUR6HjPPD9TpZmVYyxLqXALuOFYp+l3sNx/hOMeco0KrppFVS1KDEB8J7fWY5TThxo3DgEbh0bpiWPPUvkkn8ScDP0fQRYY2Dl5N+wB352bmI+KroHGpDC7QyAPsaF3Fs91cZHG72yfhsxaFA2lkai1WYj33A1cnsSPwJyb6txNHWnkFRyAC4u1x9vrMBOh1WlmdY03lmjMg8z1tDFP0u9g5X0cmnjhgV9+46cPQZ+QqWa83fjtmmhpt40bh6I3Do3RO4i+p2sk/icreEzk6eAHTSNUSgG4vVQDVyeowFyHT7U1A3mL6O8vlZySv1bcANZJHYDvjNLJp5SUTfezdy712ViL3dwHjJ/eFXRqc0xMiIdK+3pSLsJhogmMVXUqq4rJpSWyaNlOwLa9EHavZeJOw9sC74R9hD/DT/aMx/EPyjB+5/aXNjwj7CH+Gn+0Zj+IflGD9z+0uWJXR5zvh7osSBtRIpEIkK2vC+/wduCP5Z0WcvpotPJHE0kcnUWHp71hksA1dME9wCCD88irZjBZJBqJNnSkbda8AGO/ucfP8MaArghdTISVLVa9gSt/B7gjER6iJGjQJMV6cgO6GUltzIST5ObNk/jhpxBEPq0mUKjKqiCQKAx3GgI/fA80rokaK2pkVhCrkWvCkUD8HuCP5YwxruEn0iTZ0i2617Wpv4MqpHp5Y42ZJhIIOmJEhlDhWAsK4Sx8qOWE1EQKxdOQxiEptOnkojyitojqq9KrAJnR1ZF1MhYxFwLXla7/B81/Cx7jCOWNFAfUyKQiki14B2j9D3ZR/MZWXT6eJd0aTjZAYkHRlpVoXQ2cXtX5cX3JJm0GllUNJA7M0PSYnTyG1baaP1fNFQR7YFh4QsjM08oXpqbtfViB9zF6hkkjmWPUyMUjtgCvG5dy35PVSDXsc9aeFmaNo5GjMSrtOnkIoFuKKZXaLTxJK0aTAmHZRhloBECivJxwq/wBPSzYXS6KCG1MgKAbha8XVD4OSbUADk2PfIyQhJJGeeRVCR8kr95nAHwe5A/nlfW6TSzWXil3OqqzDTyWQpDLZ6fNEDveMeaFzJE8cjRmKNdrQSngF+9ob9OTgeeIBWimVdRKWWPcRx2YGj8HINHt7HH6maNN+/VSDp1v5Xjd2+5lbWSwpDNsSYExbeYZeFRSFUeTgCyfxJ98PEtFpJzIXiluQKrkaeS2CGxf1fP8AP5ewwJuqxvK8mokVQqWxK/4v8GTm2ssgTUSOYyAy2vvXPk5Fhl49Qw7g0jVGCczwyxyPG6IpBglPowvlOCPQ4yQwoJmjjkV5ipcmGQWRSizsAAHufc4HQYYYYBmNNFM23ottrUXJfqnNjsfx4rsPnmzmG8cIYmV5FMkxRQJpVBb0AVXAHAJ7YD2VwsIkNt1jzx28+3sB92sr6LTasSJ1HtBJKWorypA2LW0djdEHgAWCSSIz6KJ+kyNMQZa5nnHbeDwXscg57E2lYqFlmbe7xgibUEbo73AnfQ7Hv39LwGGKY9MxMAqzSGQE9xvbg8E+/b12+l5HSxyqNMJzuk6r2bB4KylQSAASFoXXpi9Pp4E2q8koaSWRUHXm5IZz+n7Dv/cjFjTwy/R3jeYq0rjmacG1SUEUzggggjAs+HaXVhozLKCA771oHcpHlIIAqm9K7V63iTBqG6ZgcKo+kBwaosxPTPwk+U38ueQeKlBLpHZFWaUtIXCDrz+Yx2Hrz+lH8e4xOnXTxhVkllVnMzKvXmsiNiXIAf0BF/iPfAvxJIF04kNyDdZ+e1qJ9L7XXF3WJ8Hg1itH13VlEZD88l9xIbgAfDs7cfF8sWulhk6EiPMUeyCZ5xxtJ9XsZLRNpZSgjmlYuhkUDUT8qDt3fH7/AOh9jgeaaGc9Bo2qILKJFsCyfhPYmwe3NcmweMspFIrQqzbpBBICx9W+q54Hv8so6GKBVjRpJt7h2VRPNZCHzEAPzVj+uTj0sLvDIrzbGhdgWmnHFxm/M4I498BnhGm1ayIZpA0YhKsLFl95IY0Bzs2g1xd180aXT6hotOYn2p9Fojj4yg2tRHJBr1r4vljNHLpZWRI5ZmZ4+qo62o5S63WXoc8V3yvoRpo4IRJLKG+jiShPP8KKu40H9L7f07HAvyxThEUODqPo0g31xv8Aqxur23c57oYdSHJmYFOkAQD96l7cX3EhJvkMvtlddLCzRyI07I0LuCJpySLjIob938qvDSNppuI5JyTGHFzagcEK33mHNOhK9xuWwLwNXwf7CH+Gn+0ZjeIflKD9z+0ubPhH2EP8NP8AaMxvEfylp/3P7S5YldJnLQ6zUqsaxJcf0UMCEJO/n1ujQ20nBJPtddTnP+HJthj3at0+q37fqQFVQLPmivaLHJP4nIp6TSlUcr9b0JSARVm49tqT5SeCVvi6yPhurndV6y1cLFvIy+YMQO/bcvO0ix654mnLyRsmrlZWjchgISCLj7HpVRxnT3L5dZI1pvFdA2p7MPquQffAotrtQmwRoTENKrArGWO8BuO4B4CALYJLXyA1W5J5umHABn+jMa2mt/lNbTTVfpwchpE2RR79ZIlRByD0BSqBbcxdhY5+eSEBLq41chUxFg46FVam76VVXN4CYdbqGO2RCEOmZmJQin8tUT7gv5SARQsD1hLq9WCywopVYFaMsCAWG2wWANkjcAByCOeCDljUAMrIutdmMRcKOhZUj4q6V7e3OewptRd2skWkViD0BQPAJuLgE2B+GB7r5pVDtGB1einFFgCWN8Dlq5NDk1xleHV6h11Amj2oIVK+WqJjBYE9mO7cPL2rn0Jc2nKyMzaqUKIgxYiEAC2Nk9Kq9bzzWpuSZV1kjMkZLKOhYtbFgRWLGAnX+IatGlEcW5VROn5W9SgY2AdxovQA428iiLs+JaiVRM8K/WdOKgQWq2bdYXltq2aWya4vtk9m0HdrJF2qGYHoeUGwCfquAaNfgcW2nZJJWfVSqqxoWYiEAC5OSTFQAwITSzNFOZBtTorSkUwcqS4sEhgPKLHruHpifGPENYh1Ahj3BdnS8jG7rddXus7vh7VzVg4zxNLjnQayRnSMlk+osAg1uAisXlnUVHuL611CUW3dAbd3C3cXF81gV/FtRMnWaBd0lRcbSeLa+BzfpfNXZ4BxvVnI1ImVQisBGQCLB59e9AoL/S3elZBdOVllLaqVQBH5iIR33AD7L3oD8clqEtZAureQxkB0+pNc9m2xAi/xBwNzDDDAMxTTEhoHk2SllI21Y9rcH+ozazKKSEfVsV+vtiNtbQbYHcDwRx5aNkG+DgV9TPt6QWCUDq39zu28n856kk5KKCNWV10soZSxBBXu9A/nO1ACuwoV2xx37Yere7rHvXbz7fh4+GsVGuqEsds5jMkha+lQSgEU0A3JtgVsi6a8BcDB1BfTSMVlkK/Bweox/Wc0Qpo8WoPcA5F3EZ06pp5VUSMa8nNpJfJksnnLSJIQnTYgCeTf8NFd0ho2pPJ2jy0Rd+lYjR9bbpfpF9Tqvd7brbLtvZ5b27brjAdp1VKCaWQUxYfBwSNt/ae3HyFD0yrpQrqpfTSMVaQC9nZmYEV1Of55a00OpDxlpLj3yb1ZUvbz0yCoA9BxV+bntienOUQwNtozbgdu1jbhAbBYefabHFBr7jAHl2mFF08oUFuDsN2rXdyck2SSe/OT00EcZVk0kgKggHydiSfWTnktyefM3ucZpupt03Wvqc7idt3tbkhbUH3AJAPAJ7mHhw1QkQSndH02LE7NwcsSAdtWQu1RtUA+Yk9gQr+HkMkbNppSy7gD5PUkH85+P4c42Sf62Nfo8m0RSLtqOquMVW/tXGe6WOUpEY2ZVAk3hdnPcKBuUkNuIIPbg3djHQI4eASNcnQcM3HLXFZ4AHf5YCtNCkbBk0sgYKVB8l0SWN3JySSxs88n3OVvCwrQwM2mlLLCqhhs7Fa4+s9iaPcWfc5Y8NTViVOqxaLo+a+nYkLXRKgEkLS8AKavvxi9NHOdPp+i5UfRvQIQW2KE4YXdknuBxz3wJvL50QaeQIInUKNg8txihT8CuMaCqs0i6WQMV22NnYV+0odlHz2r7CoTLOEQWDqPo0nIqup9XyLofF70Pwzzwz6Vu+v+Hoi/grfS38PO7d1d33aMe2/NgaHhH2EP8NP9ozF8R/KWn/c/tLm14P8AYQ/w0/2jMXxH8paf9z+0uWJXS5yem0cEixyMZQ/QER2I3YWQb2G6LEjkrdGjQzrM5uLVzpFF0grINMWNxsSGG0DkN5uCTsAs7TzyMip7oRtiJlKmKUMTG9kuyFjwg5JJPAoXnukjhhUbWlOyNkFxtVMdx4EYqiKAFADistaSZ36TMArmGT7pAu46bYTuAPB2k2Lom8hoNZMwUSqBuhLmkZaN8A2xo7SLW7BBwM5NJDIEl3zpIdOsVojcCmogmM8jex9r2mrUVYlELL9HPU6ZgaM1E4NHaO2yv8qwl1s0ccZjAKDSlz9UzkMoUKBtcbrsnYB90+YWMuRzuQjtSyHTljSlgG8p+GwxF+l36XgZ/wBHhj84aZikDRqGjaqaiTxGO+1ePhFcAZEaHTSW79Q9WFY2XptXFEH7O7BAI5oGyBZOOi1+oY9OVFAOlLuVjcbZPLxuLFSDubjuNh5PpLU6vUop6Co6pp1cKyMCWJAoOGpvKJDtABB2c+bAhqxDJuhbqbDEi8RP91iRwUII4HBBB7EVihpoIVmdDMWaHadyPzsQKCTstjSryxNc1Vm9HUzuOo6inEAatpbkFjW0MCx9KsZUTW6hvpUc6oFSEbWRXAJMYL8twRuLABb4HJvATqvDdNKZGYzAyhN1RtVpsINGM3WxeDYHmoDcbbqxDL1IXMu0pFz03JtGZhe5CG5AsEEHkG+cZ4p4jqIt5jQOqpGVHTe7dtp5VjvCqGYgKPu883ljWah168kY84hRlUoWN/WHbtDLZPb4hzgU9U0UcEu0ykmEJbpITSKQosrZ5LEk82Ti/EPC9NKZixmHW27wI2q120aMZvhQObrmqs5a1Us5TUrLsKLEKKoy+cqS4tmO5R5SCAO9dwcX494lqousYUVwqpsHScm2J3AlX81AegFbh3o4CddHDOZYnMoWoiCI3sFd1HlCL+ZHB5HIBx7iFBMyB90pW7jcDjgD4aAssxJ9WYk43XzSr12h29XbEFDozC2JABCsCBZ5a/KLJus8GpmYalZUUIjARsoI3A8+p81DbyABZZaO2yG5hhhgGYrGNSTJK6b5iigMQCx4AFD1zazEkjic1LG7dOYupVXoMOxteD+GB5qdOrdJllkIMtXuPoHB9PcEZKHUQswVdRISXZB5j8ScsO3t/X0yOonROkqpKB1t3KOeW3se49ycNPpNOjKyRTAqzOPLLW5wAxI7HgAC+3pWB5AsaBQ80il5ZFUbjyd7fL/4T88iyJKdO8csjK0jAHcfRJAeCLBsEZ7EIpArSRyMY5ZGXyPweox9Bz2Bo+oGR3RxHTpGkoUSseUkJJZJCTbWSSSTgO02ogdlVNQ5LFgo3nkp8VcemI0zxRqqyTyKztKVG88hGYse3oMfpINPHt2QyDazOp6chILDaaJHsart29srwRwyqjSRSMyNKF8knAdmDDjg2PftgO6SSdCRJZCj2Q249tpN8jJ6KWGXb09RI25Swpz2U7Se3Hm45+ftkDLGhhRUl2gt3RyTatdkiySSSSee+eaLR6eJkaOGUFFKqdkh4JLevflm5PIs++ArQmNEjR5pAzhyqhiSdhJagB7emNWJHkidZZCjRSMG3EcXH7jjFaBYnWKRo5S8YcKQkgrcSD247f0xzzxiSJBHJsEMi7em/a4hXbtXGB7o9RBKyrHqJGZkLgbj8IJUnkceYEV34OVdBLFHBAJJ3UmAPW4/Cqgk9vQX/Q5Y0Wk08TK8cMoZUKA7JDwWLnv3O4k2eeTiPDY4Xi07vFIXWBUBCSdmUA9uDwTz8zgPkWPckvWk6fRd9249rjN9r7emMheKTypPIxKb63HsQPl35Wx3G5b7jI9SMNHGscgjELoFEbiluMADj2w08MEXmihkSowgAjegqgAALVDhUFgWQqj0GBoeEfYQ/wANP9ozE8R/Ken/AHD/AKS5t+EfYQ/w0/2jMTxL8p6f9w/6S5YldNmH4W5EMQM6qekG2kLYUDk8m6Hvm5nIw+H6eVY5HnCt9HERG5eO/NH1G48H5elgxWuVcyRsJgVMTkMFWquM2DdEet4zczqSuoVgVJG0KbHuKPI+eUfqBth6ykGKUM25bt2Qkj0HJNDsM80Gm08CjbOp2xuvLLzvbeT3vvwB/rgWdC5WKMNqFU9INRCg7QBbcnsPfJEN1A3WG3pFt21aq1N3dVXN5lfQIJdk30gI50yxcFDXDU1NYsb2732Hbm7UqwFBp+sgQ6do7DDsdovknn8cC3qHLI4XUKxMZYABSSpBpuD2Pvhp3IRQdQoIRWIIWwDwCee18XmdHotPF5xqFJSB4wCy/eok33PwrV/Pk5FvDNLKTI8y/WQCMrvAr4TYo3YKqR/P5UGkwZZWZpgFEQJYqoAFtyTdVnmuYtHKBOrERkkALdFTR4PY5W1fQk3Q9ZQvSQA7xflYkevyHz+Y75Xg0On06TMk6ndCEosnPTjCAmqs0o/C2rvQDXVyAQdQoKqGYEL5QfU88DvziiGWSVmmCqI0JZlUAC5O5JoZmazwnTSs8h1ABkVBwy8bSjf/AM1/z+VWNYIJepE061sh828XaMzC+eeQLqj7Ed8B/ijloZlGoVisZ3KApIsWLAPFjLUsu3du1KLtotYUbd3a7PF+l5mTpp4oJdsysegsYtlvbGpCjihdlj/P5DFeJ+D6WZpmbUAdbbdOvG3b2/8ASP8APvxQaA3JLKzzqoAjtmVQOdwHJPvk9XuKOBMrbSAygLY7GjR4NZneJwafU9aF5lCkR8hlvjd/8/8AlZYMWnj67JIpaYrY3j09FF+rM7cdyxwOgwwwwDMeYzUOht/6j6zd+hfmI+YH9c2MqfQjZKyuoJuhsqz37oT/AJ4FVmcrCZBTdc/0G8KeCe60cRppdZ1UEgXYZJLKgVsAGy/NYJa6FHjufe9L4eW23NJ5TuH2ffkfofM5P6I366T+kf8Ax4FG56j6O0r15Opu/R3uSR/Qivcr6Agr0kkzDTHUDbJ1nscdtsu0kAkAlasAn+eaEWgKihNJ3J/N92JJ/N+5OeSeHFipM0lobH2fcgr+h7E4FPQtrNydUR7N8geuDtAPTYfiR27gEd+cVu1IWP6OFK7p+oG793KV/wCahXHe/Q5qfRG/XSf0j/48hD4eVFLNJVk/m/Ukn7nuTgV9O0hXTmXiTzbrA77W5oGhfBq+O14rwmfWb41nRdpRizKR8W47eO/wBe3qx9suv4eSVJmktbI+z9RX6Htk/ojfrpP6R/8AHgZmmM9QdKunUnU/SHfaVvgndXH45YhEm6DqEdXoPuNcbrivgHteWIPDiihVmkAH8P15/Qwbw8lg3WksAgfZ9mon7n+EYGf4TNrTKgnRBGYSWK1w+80P/RtuhV3/ACXpjqejpuhs2fRudw5DBBs/GzX8g3exWv8ARG/XSf0j/wCPIafw4oqos0gVQFA+r7AUPuYFTdPUBYL1ukd4FEXuh3gcj03c/wD1nmnfV7x1FXZb2RXw15fvfpXXHK/FRy6dAdwbrSWAQOI+xon838hkjo2/XSf0j/48A8H+wh/hp/tGYfiX5T0/7h/0lzo9PCEVUXsoAH4AVnOeJflPT/uH/SXLErp85iLxWWJIlWLcn0bqbr7FR2NcgfD6WbNfCQenzP02kljRUWSOlAAuM3Q9/rBzkVX0+rd+nJtG8wykC6DEMlEE9lbggn0IyHhviskqqHjCF4Wf58NtHHoGUhhye+XG00xcP1I7AI+yb7xU/rf8IybwzEEdSPn9k3/LgY8ni8kKxqIwYxpeoXJJoqObCgn9CgAS241W03bXWOUWUKu86cvt3DbflNbu1fPLWn00yKqiSOlAAuJvQV+twOmm3BupHYBH2TepB/W/LAy4PGZJD03j2h9M0h77lPloEHtuDE+tFSLvsT+LTx2kcHUCadZAQw5NqKNkUSN5A/wHnnjVlgmZSpkj5BH2Tev/AHc9igmVQokj4AH2Ten/AHcCnq9Y6h5VXzCBW2k9uWJ9eaF8XzVWLvKkHi8so1EcsXT2wBq5JBeMMwJ4ApiVHvtb2IGqNLNvL9SOyoX7JvQk/rfnhqNNM6spkjpgQaib1FfrcDL8S8dlhMgEO5UjRlYEffZV81kV981xwnfzcWddrWQTSxrZEUbbW44t7472Fs7eLIqxd5eWKYCupH/7Tf8ALkF0swcv1I7YAfZN92z+t+ZwM+fWSvFOJECAQKeCbDupLIT2O3jkfpD54rxvx6eEz7YA4jVChv4t5A55oH4uOKod9wzU1WkmdGQyR0wINRN6/wDdxvTm/WR/+03/AC4GX4pr5IhPLHH1GCxUnYm9woA1ZJoAfP8AkWfTpH+ko8ewRlQrA3uvmv5Daf8AzV6WbaaSYOz9SO2AB+qb7t/tfnkpdNKw2tJHR71GQf5HqH/TAvYYYYBhhhgGGGGAYYYYBhhhgGGGGAYYYYBhhhgGGGGAZzHiX5T0/wC4f9Jc6fOY8S/Ken/cP+kuWJXT4YYZFGGGGAYYYYBhhhgGGGGAYYYYBhhhgGGGGAYYYYBhhhgGGGGAYYYYBhhhgGGGGAYYYYBhhhgGGGGAZzHiX5T0/wC4f9JcMMsSunwwwyKMMMMAwwwwDDDDAMMMMAwwwwDDDDAMMMMAwwwwP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1891" y="2850732"/>
            <a:ext cx="245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99 chart: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59886" y="2850732"/>
            <a:ext cx="245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120 chart: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91" y="860607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5616541" y="35124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Base 10 blocks:</a:t>
            </a:r>
          </a:p>
        </p:txBody>
      </p:sp>
    </p:spTree>
    <p:extLst>
      <p:ext uri="{BB962C8B-B14F-4D97-AF65-F5344CB8AC3E}">
        <p14:creationId xmlns:p14="http://schemas.microsoft.com/office/powerpoint/2010/main" val="41186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6541"/>
            <a:ext cx="5714999" cy="678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78838"/>
            <a:ext cx="1524000" cy="19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20281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Types of addition and subtraction problems:</a:t>
            </a:r>
            <a:endParaRPr lang="en-US" sz="2800" dirty="0">
              <a:solidFill>
                <a:prstClr val="black"/>
              </a:solidFill>
              <a:latin typeface="LD Elementary" panose="000004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" y="843501"/>
            <a:ext cx="8305800" cy="167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" y="896871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Result</a:t>
            </a:r>
            <a:r>
              <a:rPr lang="en-US" sz="24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 Unknown: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I have 8 apples and 3 bananas.  How many pieces of fruit do I have in all?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8 + 3 = </a:t>
            </a:r>
            <a:r>
              <a:rPr lang="en-US" sz="2400" dirty="0" smtClean="0">
                <a:solidFill>
                  <a:srgbClr val="FF0000"/>
                </a:solidFill>
                <a:latin typeface="LD Elementary" panose="00000400000000000000" pitchFamily="2" charset="0"/>
              </a:rPr>
              <a:t>?</a:t>
            </a:r>
            <a:endParaRPr lang="en-US" sz="2400" dirty="0">
              <a:solidFill>
                <a:srgbClr val="FF0000"/>
              </a:solidFill>
              <a:latin typeface="LD Elementary" panose="000004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714" y="2743200"/>
            <a:ext cx="8305800" cy="167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714" y="4724400"/>
            <a:ext cx="8305800" cy="167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243" y="279657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Change</a:t>
            </a:r>
            <a:r>
              <a:rPr lang="en-US" sz="24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 Unknown: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I have 8 apples and some bananas.  I have 11 pieces of fruit in all.  How many bananas do I have?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8 + </a:t>
            </a:r>
            <a:r>
              <a:rPr lang="en-US" sz="2400" dirty="0" smtClean="0">
                <a:solidFill>
                  <a:srgbClr val="FF0000"/>
                </a:solidFill>
                <a:latin typeface="LD Elementary" panose="00000400000000000000" pitchFamily="2" charset="0"/>
              </a:rPr>
              <a:t>?</a:t>
            </a:r>
            <a:r>
              <a:rPr lang="en-US" sz="24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 = 11</a:t>
            </a:r>
            <a:endParaRPr lang="en-US" sz="2400" dirty="0">
              <a:solidFill>
                <a:prstClr val="black"/>
              </a:solidFill>
              <a:latin typeface="LD Elementary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585" y="477777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Start</a:t>
            </a:r>
            <a:r>
              <a:rPr lang="en-US" sz="24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 Unknown: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There are some apples in a bowl.  Then I get 3 bananas.  I now have 11 pieces of fruit.  How many apples did I begin with?       </a:t>
            </a:r>
            <a:r>
              <a:rPr lang="en-US" sz="2400" dirty="0" smtClean="0">
                <a:solidFill>
                  <a:srgbClr val="FF0000"/>
                </a:solidFill>
                <a:latin typeface="LD Elementary" panose="00000400000000000000" pitchFamily="2" charset="0"/>
              </a:rPr>
              <a:t>? </a:t>
            </a:r>
            <a:r>
              <a:rPr lang="en-US" sz="2400" dirty="0" smtClean="0">
                <a:solidFill>
                  <a:prstClr val="black"/>
                </a:solidFill>
                <a:latin typeface="LD Elementary" panose="00000400000000000000" pitchFamily="2" charset="0"/>
              </a:rPr>
              <a:t>+ 3 = 11</a:t>
            </a:r>
            <a:endParaRPr lang="en-US" sz="2400" dirty="0">
              <a:solidFill>
                <a:prstClr val="black"/>
              </a:solidFill>
              <a:latin typeface="LD Elementar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706"/>
            <a:ext cx="4966063" cy="643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4864100"/>
            <a:ext cx="152400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31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0"/>
            <a:ext cx="51435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967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504</Words>
  <Application>Microsoft Office PowerPoint</Application>
  <PresentationFormat>On-screen Show (4:3)</PresentationFormat>
  <Paragraphs>81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</cp:revision>
  <dcterms:created xsi:type="dcterms:W3CDTF">2014-10-25T21:37:00Z</dcterms:created>
  <dcterms:modified xsi:type="dcterms:W3CDTF">2014-11-05T01:35:38Z</dcterms:modified>
</cp:coreProperties>
</file>